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7" r:id="rId3"/>
    <p:sldId id="309" r:id="rId4"/>
    <p:sldId id="278" r:id="rId5"/>
    <p:sldId id="259" r:id="rId6"/>
    <p:sldId id="286" r:id="rId7"/>
    <p:sldId id="279" r:id="rId8"/>
    <p:sldId id="281" r:id="rId9"/>
    <p:sldId id="280" r:id="rId10"/>
    <p:sldId id="288" r:id="rId11"/>
    <p:sldId id="290" r:id="rId12"/>
    <p:sldId id="292" r:id="rId13"/>
    <p:sldId id="294" r:id="rId14"/>
    <p:sldId id="260" r:id="rId15"/>
    <p:sldId id="270" r:id="rId16"/>
    <p:sldId id="302" r:id="rId17"/>
    <p:sldId id="296" r:id="rId18"/>
    <p:sldId id="298" r:id="rId19"/>
    <p:sldId id="271" r:id="rId20"/>
    <p:sldId id="272" r:id="rId21"/>
    <p:sldId id="300" r:id="rId22"/>
    <p:sldId id="304" r:id="rId23"/>
    <p:sldId id="305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6600"/>
    <a:srgbClr val="FF7C8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DF360-401F-46FF-AA76-0231D11249C4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3F77-96C7-4E3A-A6F5-68C4BEAD2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CE51B-D9F8-4753-B93B-A0270554EB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96"/>
            </a:avLst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52400"/>
            <a:ext cx="8839200" cy="6553200"/>
          </a:xfrm>
          <a:prstGeom prst="frame">
            <a:avLst>
              <a:gd name="adj1" fmla="val 1608"/>
            </a:avLst>
          </a:prstGeom>
          <a:solidFill>
            <a:srgbClr val="FF7C8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304800"/>
            <a:ext cx="8534400" cy="6324600"/>
          </a:xfrm>
          <a:prstGeom prst="rect">
            <a:avLst/>
          </a:prstGeom>
          <a:gradFill flip="none" rotWithShape="0">
            <a:gsLst>
              <a:gs pos="67000">
                <a:schemeClr val="accent2">
                  <a:lumMod val="20000"/>
                  <a:lumOff val="80000"/>
                  <a:alpha val="0"/>
                </a:schemeClr>
              </a:gs>
              <a:gs pos="18000">
                <a:schemeClr val="accent6">
                  <a:lumMod val="40000"/>
                  <a:lumOff val="60000"/>
                  <a:alpha val="24000"/>
                </a:schemeClr>
              </a:gs>
              <a:gs pos="28000">
                <a:schemeClr val="accent2">
                  <a:lumMod val="40000"/>
                  <a:lumOff val="60000"/>
                  <a:alpha val="9000"/>
                </a:schemeClr>
              </a:gs>
              <a:gs pos="39000">
                <a:schemeClr val="accent2">
                  <a:lumMod val="60000"/>
                  <a:lumOff val="40000"/>
                  <a:alpha val="48000"/>
                </a:schemeClr>
              </a:gs>
              <a:gs pos="77000">
                <a:schemeClr val="bg2">
                  <a:lumMod val="75000"/>
                  <a:alpha val="36000"/>
                </a:schemeClr>
              </a:gs>
              <a:gs pos="71000">
                <a:schemeClr val="accent1">
                  <a:lumMod val="60000"/>
                  <a:lumOff val="40000"/>
                  <a:alpha val="0"/>
                </a:schemeClr>
              </a:gs>
              <a:gs pos="87000">
                <a:schemeClr val="accent2">
                  <a:lumMod val="40000"/>
                  <a:lumOff val="60000"/>
                  <a:alpha val="25000"/>
                </a:schemeClr>
              </a:gs>
              <a:gs pos="100000">
                <a:schemeClr val="accent4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7blackRoseReflectWelc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62000"/>
            <a:ext cx="6172200" cy="515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7467600" y="1295400"/>
            <a:ext cx="762000" cy="762000"/>
          </a:xfrm>
          <a:prstGeom prst="rect">
            <a:avLst/>
          </a:prstGeom>
          <a:solidFill>
            <a:srgbClr val="D60093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5715000"/>
            <a:ext cx="762000" cy="762000"/>
          </a:xfrm>
          <a:prstGeom prst="rect">
            <a:avLst/>
          </a:prstGeom>
          <a:solidFill>
            <a:srgbClr val="DBE373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5562600"/>
            <a:ext cx="762000" cy="7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914400"/>
            <a:ext cx="762000" cy="762000"/>
          </a:xfrm>
          <a:prstGeom prst="rect">
            <a:avLst/>
          </a:prstGeom>
          <a:solidFill>
            <a:srgbClr val="92D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91400" y="1219200"/>
            <a:ext cx="685800" cy="609600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762000"/>
            <a:ext cx="685800" cy="609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4400" y="5410200"/>
            <a:ext cx="685800" cy="6096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9000" y="5562600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l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1828800"/>
            <a:ext cx="16764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Handle</a:t>
            </a:r>
            <a:endParaRPr lang="en-US" sz="3200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143397" y="2971403"/>
            <a:ext cx="762000" cy="7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3581400"/>
            <a:ext cx="34290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Holding object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257800"/>
            <a:ext cx="41148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This is a 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handle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19597" y="4647803"/>
            <a:ext cx="762000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04800"/>
            <a:ext cx="8991600" cy="14478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 meaning, make sentence and pronunciation with  appropriate stress and intonation.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Content Placeholder 3" descr="Photo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029073" y="1981200"/>
            <a:ext cx="4657725" cy="301148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667000" y="2514600"/>
            <a:ext cx="1524000" cy="8382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8400" y="1828800"/>
          <a:ext cx="1041400" cy="685800"/>
        </p:xfrm>
        <a:graphic>
          <a:graphicData uri="http://schemas.openxmlformats.org/presentationml/2006/ole">
            <p:oleObj spid="_x0000_s21508" name="Packager Shell Object" showAsIcon="1" r:id="rId4" imgW="104148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1828800"/>
            <a:ext cx="16764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Spout </a:t>
            </a:r>
            <a:endParaRPr lang="en-US" sz="3200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143397" y="2895203"/>
            <a:ext cx="762000" cy="7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3352800"/>
            <a:ext cx="34290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Pipe or tube on a container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562600"/>
            <a:ext cx="41148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It is spout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19597" y="4952603"/>
            <a:ext cx="762000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04800"/>
            <a:ext cx="8991600" cy="14478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 meaning, make sentence and pronunciation with  appropriate stress and intonation.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Content Placeholder 3" descr="Photo0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057400"/>
            <a:ext cx="3566320" cy="3011489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0" idx="3"/>
          </p:cNvCxnSpPr>
          <p:nvPr/>
        </p:nvCxnSpPr>
        <p:spPr>
          <a:xfrm>
            <a:off x="2362200" y="2121188"/>
            <a:ext cx="3048000" cy="698212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38400" y="1981200"/>
          <a:ext cx="952500" cy="685800"/>
        </p:xfrm>
        <a:graphic>
          <a:graphicData uri="http://schemas.openxmlformats.org/presentationml/2006/ole">
            <p:oleObj spid="_x0000_s22531" name="Packager Shell Object" showAsIcon="1" r:id="rId4" imgW="95256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1828800"/>
            <a:ext cx="16764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Stout </a:t>
            </a:r>
            <a:endParaRPr lang="en-US" sz="3200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990997" y="2895203"/>
            <a:ext cx="762000" cy="7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3352800"/>
            <a:ext cx="18288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Fat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181600"/>
            <a:ext cx="4267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He is a stout man.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914797" y="4571603"/>
            <a:ext cx="762000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04800"/>
            <a:ext cx="8991600" cy="14478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 meaning, make sentence and pronunciation with  appropriate stress and intonation.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0" descr="Paul-Mason_155879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33600"/>
            <a:ext cx="3200400" cy="3309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6" name="Object 2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67000" y="2133600"/>
          <a:ext cx="901700" cy="685800"/>
        </p:xfrm>
        <a:graphic>
          <a:graphicData uri="http://schemas.openxmlformats.org/presentationml/2006/ole">
            <p:oleObj spid="_x0000_s23555" name="Packager Shell Object" showAsIcon="1" r:id="rId4" imgW="90180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1828800"/>
            <a:ext cx="16764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Short </a:t>
            </a:r>
            <a:endParaRPr lang="en-US" sz="3200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990997" y="2895203"/>
            <a:ext cx="762000" cy="79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3352800"/>
            <a:ext cx="3124200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Small in size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181600"/>
            <a:ext cx="426720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This tree is short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914797" y="4571603"/>
            <a:ext cx="762000" cy="79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04800"/>
            <a:ext cx="8991600" cy="14478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 meaning, make sentence and pronunciation with  appropriate stress and intonation.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13" descr="Oak tree colo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590800"/>
            <a:ext cx="3200400" cy="3692525"/>
          </a:xfrm>
          <a:prstGeom prst="rect">
            <a:avLst/>
          </a:prstGeom>
        </p:spPr>
      </p:pic>
      <p:pic>
        <p:nvPicPr>
          <p:cNvPr id="15" name="Picture 14" descr="tree 1.jpg"/>
          <p:cNvPicPr>
            <a:picLocks noChangeAspect="1"/>
          </p:cNvPicPr>
          <p:nvPr/>
        </p:nvPicPr>
        <p:blipFill>
          <a:blip r:embed="rId4"/>
          <a:srcRect l="36264" t="39012" r="36648" b="34515"/>
          <a:stretch>
            <a:fillRect/>
          </a:stretch>
        </p:blipFill>
        <p:spPr>
          <a:xfrm>
            <a:off x="4953000" y="5410200"/>
            <a:ext cx="1295400" cy="1134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2241694" y="2241694"/>
            <a:ext cx="3365212" cy="31242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43200" y="1981200"/>
          <a:ext cx="838200" cy="685800"/>
        </p:xfrm>
        <a:graphic>
          <a:graphicData uri="http://schemas.openxmlformats.org/presentationml/2006/ole">
            <p:oleObj spid="_x0000_s24579" name="Packager Shell Object" showAsIcon="1" r:id="rId5" imgW="901800" imgH="685800" progId="Package">
              <p:embed/>
            </p:oleObj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33400" y="2628901"/>
            <a:ext cx="7772400" cy="4229099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am a little tea-pot,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Short and stout.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This is my handle,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And this is my spout.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19200" y="685799"/>
            <a:ext cx="7772400" cy="914401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Look at the punctuation mark.</a:t>
            </a:r>
            <a:endParaRPr lang="en-US" sz="44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382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Look at the capital letter.</a:t>
            </a:r>
            <a:endParaRPr lang="en-US" sz="44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D6009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 read the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frist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 lines of the rhyme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6419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5563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385137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470737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 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3851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.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44707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,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35563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.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641937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,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533400" y="1600200"/>
            <a:ext cx="7924800" cy="228600"/>
          </a:xfrm>
          <a:prstGeom prst="leftRight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" grpId="0"/>
      <p:bldP spid="6" grpId="0"/>
      <p:bldP spid="6" grpId="1"/>
      <p:bldP spid="7" grpId="0"/>
      <p:bldP spid="7" grpId="1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2743200"/>
            <a:ext cx="22145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Short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53000" y="2743200"/>
            <a:ext cx="29289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Spout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95400" y="4572000"/>
            <a:ext cx="31432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Stout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4648200"/>
            <a:ext cx="3071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Handle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762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Let’s play </a:t>
            </a:r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kim’s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game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09600" y="1752600"/>
            <a:ext cx="7848600" cy="76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4" grpId="0" build="allAtOnce"/>
      <p:bldP spid="5" grpId="0"/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r_bangla_boi-5033.jpg"/>
          <p:cNvPicPr>
            <a:picLocks noChangeAspect="1"/>
          </p:cNvPicPr>
          <p:nvPr/>
        </p:nvPicPr>
        <p:blipFill>
          <a:blip r:embed="rId2"/>
          <a:srcRect l="6021"/>
          <a:stretch>
            <a:fillRect/>
          </a:stretch>
        </p:blipFill>
        <p:spPr>
          <a:xfrm>
            <a:off x="381000" y="381000"/>
            <a:ext cx="4757705" cy="6172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791200" y="1371600"/>
            <a:ext cx="2971800" cy="48320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Open your book (page no :7 and silently read the 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first four lines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. </a:t>
            </a:r>
            <a:endParaRPr lang="en-US" sz="4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NikoshBAN" pitchFamily="2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Group Work</a:t>
            </a:r>
          </a:p>
          <a:p>
            <a:pPr marL="342900" lvl="1" indent="-342900" algn="ctr">
              <a:buNone/>
            </a:pPr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Recite the rhyme in chain drill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838200" y="2590800"/>
            <a:ext cx="1371595" cy="689260"/>
            <a:chOff x="0" y="0"/>
            <a:chExt cx="1371595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1371595" cy="6892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3647" y="33647"/>
              <a:ext cx="1304301" cy="621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Group </a:t>
              </a:r>
              <a:endParaRPr lang="en-US" sz="3000" kern="1200" dirty="0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2286000" y="3352800"/>
            <a:ext cx="4953000" cy="990600"/>
            <a:chOff x="1523998" y="0"/>
            <a:chExt cx="6324598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ight Arrow 11"/>
            <p:cNvSpPr/>
            <p:nvPr/>
          </p:nvSpPr>
          <p:spPr>
            <a:xfrm>
              <a:off x="1523998" y="0"/>
              <a:ext cx="6324598" cy="689260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ight Arrow 4"/>
            <p:cNvSpPr/>
            <p:nvPr/>
          </p:nvSpPr>
          <p:spPr>
            <a:xfrm>
              <a:off x="1523998" y="86157"/>
              <a:ext cx="6066125" cy="51694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838200" y="3429000"/>
            <a:ext cx="1432554" cy="725537"/>
            <a:chOff x="685794" y="0"/>
            <a:chExt cx="1432554" cy="7255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685794" y="0"/>
              <a:ext cx="1432554" cy="72553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721212" y="35418"/>
              <a:ext cx="1361718" cy="6547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Group</a:t>
              </a:r>
              <a:endParaRPr lang="en-US" sz="3200" kern="1200" dirty="0"/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2438400" y="4419600"/>
            <a:ext cx="4953000" cy="990600"/>
            <a:chOff x="1523998" y="0"/>
            <a:chExt cx="6324598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ight Arrow 20"/>
            <p:cNvSpPr/>
            <p:nvPr/>
          </p:nvSpPr>
          <p:spPr>
            <a:xfrm>
              <a:off x="1523998" y="0"/>
              <a:ext cx="6324598" cy="689260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ight Arrow 4"/>
            <p:cNvSpPr/>
            <p:nvPr/>
          </p:nvSpPr>
          <p:spPr>
            <a:xfrm>
              <a:off x="1523998" y="86157"/>
              <a:ext cx="6066125" cy="51694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838200" y="4572000"/>
            <a:ext cx="1508755" cy="725537"/>
            <a:chOff x="838208" y="762000"/>
            <a:chExt cx="1280155" cy="725537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838208" y="762000"/>
              <a:ext cx="1280155" cy="72553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6207560"/>
                <a:satOff val="33334"/>
                <a:lumOff val="-2549"/>
                <a:alphaOff val="0"/>
              </a:schemeClr>
            </a:fillRef>
            <a:effectRef idx="2">
              <a:schemeClr val="accent2">
                <a:hueOff val="-16207560"/>
                <a:satOff val="33334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873626" y="797418"/>
              <a:ext cx="1209319" cy="65470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Group</a:t>
              </a:r>
              <a:endParaRPr lang="en-US" sz="2800" kern="1200" dirty="0"/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2438400" y="5486400"/>
            <a:ext cx="5105400" cy="990600"/>
            <a:chOff x="1523998" y="0"/>
            <a:chExt cx="6324598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ight Arrow 26"/>
            <p:cNvSpPr/>
            <p:nvPr/>
          </p:nvSpPr>
          <p:spPr>
            <a:xfrm>
              <a:off x="1523998" y="0"/>
              <a:ext cx="6324598" cy="689260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ight Arrow 4"/>
            <p:cNvSpPr/>
            <p:nvPr/>
          </p:nvSpPr>
          <p:spPr>
            <a:xfrm>
              <a:off x="1523998" y="86157"/>
              <a:ext cx="6066125" cy="51694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838200" y="5562600"/>
            <a:ext cx="1442436" cy="725537"/>
            <a:chOff x="447312" y="2133600"/>
            <a:chExt cx="1442436" cy="72553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457194" y="2133600"/>
              <a:ext cx="1432554" cy="725537"/>
            </a:xfrm>
            <a:prstGeom prst="roundRect">
              <a:avLst/>
            </a:prstGeom>
            <a:solidFill>
              <a:srgbClr val="00B05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447312" y="2164699"/>
              <a:ext cx="1361718" cy="6547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Group</a:t>
              </a:r>
              <a:endParaRPr lang="en-US" sz="3200" kern="1200" dirty="0"/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2209800" y="2438400"/>
            <a:ext cx="4648200" cy="914399"/>
            <a:chOff x="1523998" y="0"/>
            <a:chExt cx="6324598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ight Arrow 17"/>
            <p:cNvSpPr/>
            <p:nvPr/>
          </p:nvSpPr>
          <p:spPr>
            <a:xfrm>
              <a:off x="1523998" y="0"/>
              <a:ext cx="6324598" cy="689260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ight Arrow 4"/>
            <p:cNvSpPr/>
            <p:nvPr/>
          </p:nvSpPr>
          <p:spPr>
            <a:xfrm>
              <a:off x="1523998" y="86157"/>
              <a:ext cx="6066125" cy="51694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09800" y="2514600"/>
            <a:ext cx="3780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I’m little tea-pot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800" y="3429000"/>
            <a:ext cx="3810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50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Short and stout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.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86000" y="5540514"/>
            <a:ext cx="4793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2590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this is my spout.</a:t>
            </a:r>
            <a:endParaRPr lang="en-US" sz="4000" b="1" dirty="0">
              <a:ln w="1905">
                <a:solidFill>
                  <a:schemeClr val="accent5">
                    <a:lumMod val="75000"/>
                  </a:schemeClr>
                </a:solidFill>
              </a:ln>
              <a:solidFill>
                <a:srgbClr val="25902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2200" y="4495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 smtClean="0">
                <a:ln>
                  <a:solidFill>
                    <a:srgbClr val="FF3399"/>
                  </a:solidFill>
                </a:ln>
                <a:solidFill>
                  <a:srgbClr val="6666FF"/>
                </a:solidFill>
              </a:rPr>
              <a:t>This is my handle </a:t>
            </a:r>
            <a:endParaRPr lang="en-US" sz="4000" b="1" dirty="0">
              <a:ln>
                <a:solidFill>
                  <a:srgbClr val="FF3399"/>
                </a:solidFill>
              </a:ln>
              <a:solidFill>
                <a:srgbClr val="6666FF"/>
              </a:solidFill>
            </a:endParaRPr>
          </a:p>
        </p:txBody>
      </p:sp>
      <p:pic>
        <p:nvPicPr>
          <p:cNvPr id="32" name="Picture 31" descr="seamless-chrome-chain.png"/>
          <p:cNvPicPr>
            <a:picLocks noChangeAspect="1"/>
          </p:cNvPicPr>
          <p:nvPr/>
        </p:nvPicPr>
        <p:blipFill>
          <a:blip r:embed="rId2"/>
          <a:srcRect t="40000" b="43333"/>
          <a:stretch>
            <a:fillRect/>
          </a:stretch>
        </p:blipFill>
        <p:spPr>
          <a:xfrm>
            <a:off x="152400" y="1981200"/>
            <a:ext cx="8763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882444"/>
            <a:ext cx="439992" cy="914400"/>
          </a:xfrm>
          <a:prstGeom prst="ellipse">
            <a:avLst/>
          </a:prstGeom>
          <a:solidFill>
            <a:srgbClr val="652B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863025"/>
            <a:ext cx="4953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ay the next line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351782"/>
            <a:ext cx="5257800" cy="10772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I’m little tea-pot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.............................................।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799582"/>
            <a:ext cx="4419600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This is my handle,</a:t>
            </a:r>
            <a:endParaRPr lang="bn-BD" sz="3200" dirty="0" smtClean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........................................।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1828800"/>
            <a:ext cx="36576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971800" y="76200"/>
            <a:ext cx="6172200" cy="1676400"/>
            <a:chOff x="1523998" y="0"/>
            <a:chExt cx="6324598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ight Arrow 8"/>
            <p:cNvSpPr/>
            <p:nvPr/>
          </p:nvSpPr>
          <p:spPr>
            <a:xfrm>
              <a:off x="1523998" y="0"/>
              <a:ext cx="6324598" cy="689260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1523998" y="86157"/>
              <a:ext cx="6066125" cy="51694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1905000"/>
          <a:ext cx="8501122" cy="45172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0561"/>
                <a:gridCol w="4250561"/>
              </a:tblGrid>
              <a:tr h="77102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</a:t>
                      </a:r>
                      <a:r>
                        <a:rPr lang="en-US" sz="40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40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354188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Short</a:t>
                      </a: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Stout</a:t>
                      </a: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Handle</a:t>
                      </a: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Spout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Fat</a:t>
                      </a: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Small</a:t>
                      </a: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Pipe</a:t>
                      </a:r>
                    </a:p>
                    <a:p>
                      <a:pPr algn="ctr"/>
                      <a:r>
                        <a:rPr lang="en-US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Holding</a:t>
                      </a:r>
                      <a:r>
                        <a:rPr lang="en-US" sz="4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object</a:t>
                      </a:r>
                      <a:endParaRPr lang="en-US" sz="4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45" name="TextBox 2"/>
          <p:cNvSpPr txBox="1">
            <a:spLocks noChangeArrowheads="1"/>
          </p:cNvSpPr>
          <p:nvPr/>
        </p:nvSpPr>
        <p:spPr bwMode="auto">
          <a:xfrm>
            <a:off x="2895600" y="304801"/>
            <a:ext cx="601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Match –column A with column B with their similar meaning.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28600" y="533400"/>
            <a:ext cx="2743200" cy="895749"/>
            <a:chOff x="0" y="0"/>
            <a:chExt cx="2743200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2743200" cy="6892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52400" y="58634"/>
              <a:ext cx="2590800" cy="621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Pair work</a:t>
              </a:r>
              <a:r>
                <a:rPr lang="en-US" sz="4400" kern="1200" dirty="0" smtClean="0"/>
                <a:t> </a:t>
              </a:r>
              <a:endParaRPr lang="en-US" sz="4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9200" y="1951037"/>
            <a:ext cx="6705600" cy="3687763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en-US" sz="48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Mahfuz</a:t>
            </a:r>
            <a:r>
              <a:rPr lang="en-US" sz="4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Ara</a:t>
            </a:r>
            <a:r>
              <a:rPr lang="en-US" sz="48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Sultana</a:t>
            </a:r>
          </a:p>
          <a:p>
            <a:pPr lvl="0" algn="ctr">
              <a:buNone/>
              <a:defRPr/>
            </a:pP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  <a:r>
              <a:rPr lang="bn-BD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buNone/>
              <a:defRPr/>
            </a:pPr>
            <a:r>
              <a:rPr lang="en-US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Carmichael College Government Primary School</a:t>
            </a:r>
            <a:r>
              <a:rPr lang="bn-BD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pPr lvl="0" algn="ctr">
              <a:buNone/>
              <a:defRPr/>
            </a:pPr>
            <a:r>
              <a:rPr lang="en-US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Sadar</a:t>
            </a:r>
            <a:r>
              <a:rPr lang="en-US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Rangpur</a:t>
            </a:r>
            <a:r>
              <a:rPr lang="bn-BD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0032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Introduction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_clip_art_2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267200"/>
            <a:ext cx="2548862" cy="2310968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7" name="Picture 6" descr="flower_clip_art_2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314952"/>
            <a:ext cx="2667000" cy="241808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2971800" y="304800"/>
            <a:ext cx="5562600" cy="1676400"/>
            <a:chOff x="1523998" y="0"/>
            <a:chExt cx="6324598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ight Arrow 10"/>
            <p:cNvSpPr/>
            <p:nvPr/>
          </p:nvSpPr>
          <p:spPr>
            <a:xfrm>
              <a:off x="1523998" y="0"/>
              <a:ext cx="6324598" cy="689260"/>
            </a:xfrm>
            <a:prstGeom prst="rightArrow">
              <a:avLst>
                <a:gd name="adj1" fmla="val 75000"/>
                <a:gd name="adj2" fmla="val 50000"/>
              </a:avLst>
            </a:prstGeom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1523998" y="86157"/>
              <a:ext cx="6066125" cy="516946"/>
            </a:xfrm>
            <a:prstGeom prst="rect">
              <a:avLst/>
            </a:prstGeom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t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3600" kern="1200" dirty="0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1475" y="1828799"/>
          <a:ext cx="8391525" cy="4663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64790"/>
                <a:gridCol w="2064589"/>
                <a:gridCol w="4462146"/>
              </a:tblGrid>
              <a:tr h="4406265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en-US" sz="6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6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</a:p>
                    <a:p>
                      <a:pPr algn="ctr"/>
                      <a:endParaRPr lang="en-US" sz="6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6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</a:p>
                    <a:p>
                      <a:pPr algn="ctr"/>
                      <a:endParaRPr lang="en-US" sz="6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6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</a:p>
                    <a:p>
                      <a:pPr algn="ctr"/>
                      <a:endParaRPr lang="en-US" sz="6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6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endParaRPr lang="en-US" sz="6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tea-pot.</a:t>
                      </a:r>
                    </a:p>
                    <a:p>
                      <a:r>
                        <a:rPr lang="en-US" sz="5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my handle.</a:t>
                      </a:r>
                    </a:p>
                    <a:p>
                      <a:r>
                        <a:rPr lang="en-US" sz="5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short and stout.</a:t>
                      </a:r>
                    </a:p>
                    <a:p>
                      <a:r>
                        <a:rPr lang="en-US" sz="5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  spout.</a:t>
                      </a:r>
                    </a:p>
                    <a:p>
                      <a:r>
                        <a:rPr lang="en-US" sz="5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cup.</a:t>
                      </a:r>
                      <a:endParaRPr lang="en-US" sz="5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95600" y="457200"/>
            <a:ext cx="472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5 sentence from the substitute table.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685799"/>
            <a:ext cx="2743200" cy="895749"/>
            <a:chOff x="0" y="0"/>
            <a:chExt cx="2743200" cy="6892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2743200" cy="6892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2400" y="58634"/>
              <a:ext cx="2590800" cy="621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 smtClean="0"/>
                <a:t>Pair work</a:t>
              </a:r>
              <a:r>
                <a:rPr lang="en-US" sz="4400" kern="1200" dirty="0" smtClean="0"/>
                <a:t> </a:t>
              </a:r>
              <a:endParaRPr lang="en-US" sz="4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Choose the right answer in pair.</a:t>
            </a:r>
            <a:endParaRPr lang="en-US" sz="4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676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(a) tea’s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colour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is………….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962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(b) How many spout does a tea-pot have?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590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(1) red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3352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(3) yellow</a:t>
            </a:r>
            <a:r>
              <a:rPr lang="bn-BD" sz="3200" dirty="0" smtClean="0"/>
              <a:t> 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352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(4) orange</a:t>
            </a:r>
            <a:r>
              <a:rPr lang="bn-BD" sz="3200" dirty="0" smtClean="0"/>
              <a:t>  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2590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(2) brown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4800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(1) one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19200" y="5638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(3) three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564898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(4) four</a:t>
            </a:r>
            <a:r>
              <a:rPr lang="bn-BD" sz="3200" dirty="0" smtClean="0"/>
              <a:t>  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0600" y="487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(2) two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42" name="Freeform 41"/>
          <p:cNvSpPr/>
          <p:nvPr/>
        </p:nvSpPr>
        <p:spPr>
          <a:xfrm>
            <a:off x="1371600" y="4724400"/>
            <a:ext cx="609599" cy="457200"/>
          </a:xfrm>
          <a:custGeom>
            <a:avLst/>
            <a:gdLst>
              <a:gd name="connsiteX0" fmla="*/ 0 w 1055077"/>
              <a:gd name="connsiteY0" fmla="*/ 267286 h 550985"/>
              <a:gd name="connsiteX1" fmla="*/ 309490 w 1055077"/>
              <a:gd name="connsiteY1" fmla="*/ 506437 h 550985"/>
              <a:gd name="connsiteX2" fmla="*/ 1055077 w 1055077"/>
              <a:gd name="connsiteY2" fmla="*/ 0 h 550985"/>
              <a:gd name="connsiteX3" fmla="*/ 1055077 w 1055077"/>
              <a:gd name="connsiteY3" fmla="*/ 0 h 5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077" h="550985">
                <a:moveTo>
                  <a:pt x="0" y="267286"/>
                </a:moveTo>
                <a:cubicBezTo>
                  <a:pt x="66822" y="409135"/>
                  <a:pt x="133644" y="550985"/>
                  <a:pt x="309490" y="506437"/>
                </a:cubicBezTo>
                <a:cubicBezTo>
                  <a:pt x="485336" y="461889"/>
                  <a:pt x="1055077" y="0"/>
                  <a:pt x="1055077" y="0"/>
                </a:cubicBezTo>
                <a:lnTo>
                  <a:pt x="1055077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800600" y="2362200"/>
            <a:ext cx="457199" cy="629529"/>
          </a:xfrm>
          <a:custGeom>
            <a:avLst/>
            <a:gdLst>
              <a:gd name="connsiteX0" fmla="*/ 0 w 1055077"/>
              <a:gd name="connsiteY0" fmla="*/ 267286 h 550985"/>
              <a:gd name="connsiteX1" fmla="*/ 309490 w 1055077"/>
              <a:gd name="connsiteY1" fmla="*/ 506437 h 550985"/>
              <a:gd name="connsiteX2" fmla="*/ 1055077 w 1055077"/>
              <a:gd name="connsiteY2" fmla="*/ 0 h 550985"/>
              <a:gd name="connsiteX3" fmla="*/ 1055077 w 1055077"/>
              <a:gd name="connsiteY3" fmla="*/ 0 h 55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077" h="550985">
                <a:moveTo>
                  <a:pt x="0" y="267286"/>
                </a:moveTo>
                <a:cubicBezTo>
                  <a:pt x="66822" y="409135"/>
                  <a:pt x="133644" y="550985"/>
                  <a:pt x="309490" y="506437"/>
                </a:cubicBezTo>
                <a:cubicBezTo>
                  <a:pt x="485336" y="461889"/>
                  <a:pt x="1055077" y="0"/>
                  <a:pt x="1055077" y="0"/>
                </a:cubicBezTo>
                <a:lnTo>
                  <a:pt x="1055077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61722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Individual work</a:t>
            </a:r>
            <a:endParaRPr lang="en-US" sz="48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3820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rewrite the line in correct order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3982212" y="2494788"/>
            <a:ext cx="4450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4210812" y="1287780"/>
            <a:ext cx="445008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4001869"/>
            <a:ext cx="5410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And this is my spout.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3163669"/>
            <a:ext cx="5410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This is my handle,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5638800"/>
            <a:ext cx="5410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Short and stout.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4800600"/>
            <a:ext cx="5410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 am little tea-pot,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2.77521E-7 L -0.00416 -0.235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11933E-6 L -0.00416 -0.2245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417 0.00277 L -0.00833 0.2386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71138E-6 L 3.33333E-6 0.233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entagon 57"/>
          <p:cNvSpPr/>
          <p:nvPr/>
        </p:nvSpPr>
        <p:spPr>
          <a:xfrm rot="16200000">
            <a:off x="0" y="3429000"/>
            <a:ext cx="3429000" cy="2819400"/>
          </a:xfrm>
          <a:prstGeom prst="homePlat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entagon 55"/>
          <p:cNvSpPr/>
          <p:nvPr/>
        </p:nvSpPr>
        <p:spPr>
          <a:xfrm rot="16200000">
            <a:off x="2857500" y="3390900"/>
            <a:ext cx="3429000" cy="2895600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entagon 56"/>
          <p:cNvSpPr/>
          <p:nvPr/>
        </p:nvSpPr>
        <p:spPr>
          <a:xfrm rot="16200000">
            <a:off x="5753100" y="3390900"/>
            <a:ext cx="3429000" cy="2895600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4191000"/>
            <a:ext cx="2971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Write first four line of the rhyme.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4461808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3399"/>
                  </a:solidFill>
                </a:ln>
                <a:solidFill>
                  <a:srgbClr val="6666FF"/>
                </a:solidFill>
              </a:rPr>
              <a:t>Read the first four line of the rhyme </a:t>
            </a:r>
            <a:endParaRPr lang="en-US" sz="4000" b="1" dirty="0">
              <a:ln>
                <a:solidFill>
                  <a:srgbClr val="FF3399"/>
                </a:solidFill>
              </a:ln>
              <a:solidFill>
                <a:srgbClr val="6666FF"/>
              </a:solidFill>
            </a:endParaRPr>
          </a:p>
        </p:txBody>
      </p:sp>
      <p:sp>
        <p:nvSpPr>
          <p:cNvPr id="42" name="Explosion 1 41"/>
          <p:cNvSpPr/>
          <p:nvPr/>
        </p:nvSpPr>
        <p:spPr>
          <a:xfrm>
            <a:off x="1219200" y="0"/>
            <a:ext cx="6400800" cy="220980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Evaluation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04800" y="1905000"/>
            <a:ext cx="2743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207560"/>
              <a:satOff val="33334"/>
              <a:lumOff val="-2549"/>
              <a:alphaOff val="0"/>
            </a:schemeClr>
          </a:fillRef>
          <a:effectRef idx="2">
            <a:schemeClr val="accent2">
              <a:hueOff val="-16207560"/>
              <a:satOff val="33334"/>
              <a:lumOff val="-2549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Rounded Rectangle 52"/>
          <p:cNvSpPr/>
          <p:nvPr/>
        </p:nvSpPr>
        <p:spPr>
          <a:xfrm>
            <a:off x="5943600" y="1981200"/>
            <a:ext cx="2743200" cy="10668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207560"/>
              <a:satOff val="33334"/>
              <a:lumOff val="-2549"/>
              <a:alphaOff val="0"/>
            </a:schemeClr>
          </a:fillRef>
          <a:effectRef idx="2">
            <a:schemeClr val="accent2">
              <a:hueOff val="-16207560"/>
              <a:satOff val="33334"/>
              <a:lumOff val="-2549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Rounded Rectangle 53"/>
          <p:cNvSpPr/>
          <p:nvPr/>
        </p:nvSpPr>
        <p:spPr>
          <a:xfrm>
            <a:off x="3124200" y="1905000"/>
            <a:ext cx="2743200" cy="10668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6207560"/>
              <a:satOff val="33334"/>
              <a:lumOff val="-2549"/>
              <a:alphaOff val="0"/>
            </a:schemeClr>
          </a:fillRef>
          <a:effectRef idx="2">
            <a:schemeClr val="accent2">
              <a:hueOff val="-16207560"/>
              <a:satOff val="33334"/>
              <a:lumOff val="-2549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 33"/>
          <p:cNvSpPr/>
          <p:nvPr/>
        </p:nvSpPr>
        <p:spPr>
          <a:xfrm>
            <a:off x="3200400" y="441960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smtClean="0">
                <a:ln w="11430">
                  <a:solidFill>
                    <a:srgbClr val="00B0F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Recite first four lines of the rhyme.</a:t>
            </a:r>
            <a:endParaRPr lang="en-US" sz="4000" b="1" spc="50" dirty="0">
              <a:ln w="11430">
                <a:solidFill>
                  <a:srgbClr val="00B0F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Green Group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528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Blue Group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 Group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6" grpId="0" animBg="1"/>
      <p:bldP spid="57" grpId="0" animBg="1"/>
      <p:bldP spid="33" grpId="0"/>
      <p:bldP spid="36" grpId="0"/>
      <p:bldP spid="42" grpId="0" animBg="1"/>
      <p:bldP spid="34" grpId="0"/>
      <p:bldP spid="48" grpId="0"/>
      <p:bldP spid="47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7848600" cy="5638800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1066800"/>
            <a:ext cx="6781800" cy="45720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 descr="5095620103_91a36e7078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00200"/>
            <a:ext cx="5105400" cy="3474720"/>
          </a:xfrm>
          <a:prstGeom prst="ca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6009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76400" y="533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See  you tomorrow.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3340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Stay fine.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rgbClr val="C00000"/>
                </a:solidFill>
                <a:cs typeface="NikoshBAN" pitchFamily="2" charset="0"/>
              </a:rPr>
              <a:t>Class</a:t>
            </a:r>
            <a:r>
              <a:rPr lang="bn-BD" sz="6600" b="1" dirty="0" smtClean="0">
                <a:solidFill>
                  <a:srgbClr val="C00000"/>
                </a:solidFill>
                <a:cs typeface="NikoshBAN" pitchFamily="2" charset="0"/>
              </a:rPr>
              <a:t>-</a:t>
            </a:r>
            <a:r>
              <a:rPr lang="en-US" sz="6600" b="1" dirty="0" smtClean="0">
                <a:solidFill>
                  <a:srgbClr val="002060"/>
                </a:solidFill>
                <a:cs typeface="NikoshBAN" pitchFamily="2" charset="0"/>
              </a:rPr>
              <a:t>Three</a:t>
            </a:r>
            <a:r>
              <a:rPr lang="bn-BD" sz="6600" b="1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6000" b="1" dirty="0" smtClean="0">
                <a:ln>
                  <a:solidFill>
                    <a:srgbClr val="7030A0"/>
                  </a:solidFill>
                </a:ln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Subject</a:t>
            </a:r>
            <a:r>
              <a:rPr lang="bn-BD" sz="5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-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English</a:t>
            </a:r>
            <a:endParaRPr lang="bn-BD" sz="5400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NikoshBAN" pitchFamily="2" charset="0"/>
            </a:endParaRPr>
          </a:p>
          <a:p>
            <a:pPr algn="ctr">
              <a:buNone/>
            </a:pPr>
            <a:r>
              <a:rPr lang="en-US" sz="71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Unit-1</a:t>
            </a:r>
            <a:r>
              <a:rPr lang="bn-BD" sz="71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 </a:t>
            </a:r>
            <a:r>
              <a:rPr lang="en-US" sz="5800" b="1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,</a:t>
            </a:r>
            <a:r>
              <a:rPr lang="bn-BD" sz="5800" b="1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 </a:t>
            </a:r>
            <a:r>
              <a:rPr lang="en-US" sz="5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Lesson-5</a:t>
            </a:r>
            <a:r>
              <a:rPr lang="bn-BD" sz="58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 </a:t>
            </a:r>
            <a:endParaRPr lang="bn-BD" b="1" dirty="0" smtClean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NikoshBAN" pitchFamily="2" charset="0"/>
            </a:endParaRPr>
          </a:p>
          <a:p>
            <a:pPr algn="ctr">
              <a:buNone/>
            </a:pPr>
            <a:r>
              <a:rPr lang="en-US" sz="60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A rhyme</a:t>
            </a:r>
            <a:r>
              <a:rPr lang="bn-BD" sz="60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-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Teapot</a:t>
            </a:r>
            <a:endParaRPr lang="bn-BD" sz="4000" b="1" dirty="0" smtClean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(First four lines)</a:t>
            </a:r>
            <a:endParaRPr lang="en-US" sz="2000" b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NikoshBAN" pitchFamily="2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156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6000" b="1" dirty="0" smtClean="0">
                <a:ln>
                  <a:solidFill>
                    <a:srgbClr val="7030A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NikoshBAN" pitchFamily="2" charset="0"/>
              </a:rPr>
              <a:t>Today’s Lesson</a:t>
            </a:r>
            <a:endParaRPr lang="en-US" sz="6000" b="1" dirty="0">
              <a:ln>
                <a:solidFill>
                  <a:srgbClr val="7030A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NikoshBAN" pitchFamily="2" charset="0"/>
            </a:endParaRPr>
          </a:p>
        </p:txBody>
      </p:sp>
      <p:pic>
        <p:nvPicPr>
          <p:cNvPr id="8" name="Picture 7" descr="pngnn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895600"/>
            <a:ext cx="2636996" cy="3733800"/>
          </a:xfrm>
          <a:prstGeom prst="rect">
            <a:avLst/>
          </a:prstGeom>
        </p:spPr>
      </p:pic>
      <p:pic>
        <p:nvPicPr>
          <p:cNvPr id="9" name="Picture 8" descr="pngnn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24200"/>
            <a:ext cx="2438400" cy="34526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flipV="1">
            <a:off x="609600" y="1066800"/>
            <a:ext cx="7848600" cy="76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6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6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6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6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676401"/>
            <a:ext cx="92202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Student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able to-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1.repeat rhyme after the teacher and recite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2.read aloud the rhyme with proper pronunciation and  stress.</a:t>
            </a:r>
          </a:p>
          <a:p>
            <a:pPr>
              <a:defRPr/>
            </a:pP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3.recognize punctuation marks and read accordingly.</a:t>
            </a:r>
          </a:p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4.write the rhyme by using punctuation marks.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09600"/>
            <a:ext cx="3657600" cy="838200"/>
          </a:xfrm>
          <a:prstGeom prst="rect">
            <a:avLst/>
          </a:prstGeom>
          <a:solidFill>
            <a:srgbClr val="B64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Learning outcome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1447800"/>
            <a:ext cx="5029200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8600" y="838200"/>
            <a:ext cx="4572000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NikoshBAN" pitchFamily="2" charset="0"/>
              </a:rPr>
              <a:t>based on competencies</a:t>
            </a:r>
            <a:r>
              <a:rPr lang="bn-BD" sz="360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C000"/>
              </a:solidFill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514600"/>
            <a:ext cx="16764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14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 see a video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114675"/>
          <a:ext cx="914400" cy="771525"/>
        </p:xfrm>
        <a:graphic>
          <a:graphicData uri="http://schemas.openxmlformats.org/presentationml/2006/ole">
            <p:oleObj spid="_x0000_s2051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68274"/>
            <a:ext cx="7383056" cy="478972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09800"/>
            <a:ext cx="1524000" cy="1524000"/>
          </a:xfrm>
          <a:prstGeom prst="rect">
            <a:avLst/>
          </a:prstGeom>
        </p:spPr>
      </p:pic>
      <p:pic>
        <p:nvPicPr>
          <p:cNvPr id="7" name="Picture 6" descr="p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133600"/>
            <a:ext cx="1626269" cy="1642096"/>
          </a:xfrm>
          <a:prstGeom prst="rect">
            <a:avLst/>
          </a:prstGeom>
        </p:spPr>
      </p:pic>
      <p:pic>
        <p:nvPicPr>
          <p:cNvPr id="4" name="Picture 3" descr="berry-lime-drink-400x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819400"/>
            <a:ext cx="1066800" cy="1066800"/>
          </a:xfrm>
          <a:prstGeom prst="rect">
            <a:avLst/>
          </a:prstGeom>
        </p:spPr>
      </p:pic>
      <p:pic>
        <p:nvPicPr>
          <p:cNvPr id="3" name="Picture 2" descr="5drinks_etc 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1447800"/>
            <a:ext cx="1291467" cy="1886079"/>
          </a:xfrm>
          <a:prstGeom prst="rect">
            <a:avLst/>
          </a:prstGeom>
        </p:spPr>
      </p:pic>
      <p:pic>
        <p:nvPicPr>
          <p:cNvPr id="8" name="Picture 7" descr="chocolate-milk-fanpo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2209800"/>
            <a:ext cx="1450628" cy="1447800"/>
          </a:xfrm>
          <a:prstGeom prst="rect">
            <a:avLst/>
          </a:prstGeom>
        </p:spPr>
      </p:pic>
      <p:pic>
        <p:nvPicPr>
          <p:cNvPr id="5" name="Picture 4" descr="glass-of-water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2209800"/>
            <a:ext cx="1080924" cy="1440670"/>
          </a:xfrm>
          <a:prstGeom prst="rect">
            <a:avLst/>
          </a:prstGeom>
        </p:spPr>
      </p:pic>
      <p:pic>
        <p:nvPicPr>
          <p:cNvPr id="10" name="Picture 9" descr="cup s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1447800"/>
            <a:ext cx="3352800" cy="2579422"/>
          </a:xfrm>
          <a:prstGeom prst="rect">
            <a:avLst/>
          </a:prstGeom>
        </p:spPr>
      </p:pic>
      <p:pic>
        <p:nvPicPr>
          <p:cNvPr id="11" name="Picture 10" descr="tea-cup_pn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2209800"/>
            <a:ext cx="2412508" cy="1509763"/>
          </a:xfrm>
          <a:prstGeom prst="rect">
            <a:avLst/>
          </a:prstGeom>
        </p:spPr>
      </p:pic>
      <p:pic>
        <p:nvPicPr>
          <p:cNvPr id="12" name="Picture 11" descr="cay pn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1219200"/>
            <a:ext cx="2855288" cy="27660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3810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cat wants to drink milk. 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381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the cat is doing?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81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type of drink do you like? 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57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you take tea?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4572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 the tea is served?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04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 is served by tea-pot and cup.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800" y="381000"/>
            <a:ext cx="7848600" cy="76200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838200" y="1905000"/>
            <a:ext cx="75009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Triangle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7C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Tea-pot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09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Now we read the rhyme.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 descr="teann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7338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90600"/>
            <a:ext cx="5334000" cy="3682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" y="5562600"/>
            <a:ext cx="8153400" cy="9144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little tea-pot,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562600"/>
            <a:ext cx="8153400" cy="9144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Short and stout.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438400"/>
            <a:ext cx="5715000" cy="25146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Let’s read the rhyme with the help of picture.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xit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14400"/>
            <a:ext cx="4953000" cy="433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5562600"/>
            <a:ext cx="8153400" cy="9144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my handle,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562600"/>
            <a:ext cx="8153400" cy="9144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this is my spout.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532</Words>
  <Application>Microsoft Office PowerPoint</Application>
  <PresentationFormat>On-screen Show (4:3)</PresentationFormat>
  <Paragraphs>138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Slide 1</vt:lpstr>
      <vt:lpstr>Introduction</vt:lpstr>
      <vt:lpstr>Today’s Lesson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99</cp:revision>
  <dcterms:created xsi:type="dcterms:W3CDTF">2006-08-16T00:00:00Z</dcterms:created>
  <dcterms:modified xsi:type="dcterms:W3CDTF">2013-09-25T10:18:47Z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